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64" r:id="rId3"/>
    <p:sldId id="265" r:id="rId4"/>
    <p:sldId id="267" r:id="rId5"/>
    <p:sldId id="266" r:id="rId6"/>
    <p:sldId id="270" r:id="rId7"/>
    <p:sldId id="268" r:id="rId8"/>
    <p:sldId id="269" r:id="rId9"/>
    <p:sldId id="29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57" d="100"/>
          <a:sy n="57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3/14/2016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23335620"/>
      </p:ext>
    </p:extLst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3/14/2016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10163466"/>
      </p:ext>
    </p:extLst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3/14/2016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177277323"/>
      </p:ext>
    </p:extLst>
  </p:cSld>
  <p:clrMapOvr>
    <a:masterClrMapping/>
  </p:clrMapOvr>
  <p:transition spd="slow">
    <p:wheel spokes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3/14/2016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67339250"/>
      </p:ext>
    </p:extLst>
  </p:cSld>
  <p:clrMapOvr>
    <a:masterClrMapping/>
  </p:clrMapOvr>
  <p:transition spd="slow">
    <p:wheel spokes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3/14/2016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771383783"/>
      </p:ext>
    </p:extLst>
  </p:cSld>
  <p:clrMapOvr>
    <a:masterClrMapping/>
  </p:clrMapOvr>
  <p:transition spd="slow">
    <p:wheel spokes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3/14/2016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991924"/>
      </p:ext>
    </p:extLst>
  </p:cSld>
  <p:clrMapOvr>
    <a:masterClrMapping/>
  </p:clrMapOvr>
  <p:transition spd="slow">
    <p:wheel spokes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3/14/2016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52473878"/>
      </p:ext>
    </p:extLst>
  </p:cSld>
  <p:clrMapOvr>
    <a:masterClrMapping/>
  </p:clrMapOvr>
  <p:transition spd="slow">
    <p:wheel spokes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3/14/2016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1365993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3/14/2016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94021455"/>
      </p:ext>
    </p:extLst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3/14/2016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62099958"/>
      </p:ext>
    </p:extLst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3/14/2016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91338508"/>
      </p:ext>
    </p:extLst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3/14/2016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47077745"/>
      </p:ext>
    </p:extLst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3/14/2016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64598757"/>
      </p:ext>
    </p:extLst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3/14/2016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85209311"/>
      </p:ext>
    </p:extLst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3/14/2016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72811197"/>
      </p:ext>
    </p:extLst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3/14/2016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26708974"/>
      </p:ext>
    </p:extLst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pPr/>
              <a:t>3/14/2016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25111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ransition spd="slow">
    <p:wheel spokes="1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06"/>
            <a:ext cx="12192000" cy="6838994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630238" y="750888"/>
            <a:ext cx="11561762" cy="3194050"/>
          </a:xfrm>
        </p:spPr>
        <p:txBody>
          <a:bodyPr>
            <a:normAutofit fontScale="62500" lnSpcReduction="20000"/>
          </a:bodyPr>
          <a:lstStyle/>
          <a:p>
            <a:endParaRPr lang="ru-RU" sz="5400" dirty="0" smtClean="0">
              <a:solidFill>
                <a:srgbClr val="C00000"/>
              </a:solidFill>
            </a:endParaRPr>
          </a:p>
          <a:p>
            <a:pPr algn="ctr"/>
            <a:r>
              <a:rPr lang="ru-RU" sz="14500" b="1" dirty="0" smtClean="0">
                <a:solidFill>
                  <a:srgbClr val="FFFF00"/>
                </a:solidFill>
              </a:rPr>
              <a:t>Детям о </a:t>
            </a:r>
            <a:r>
              <a:rPr lang="ru-RU" sz="14500" b="1" smtClean="0">
                <a:solidFill>
                  <a:srgbClr val="FFFF00"/>
                </a:solidFill>
              </a:rPr>
              <a:t>железной дороге</a:t>
            </a:r>
            <a:endParaRPr lang="ru-RU" sz="145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993697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Выноска-облако 10"/>
          <p:cNvSpPr/>
          <p:nvPr/>
        </p:nvSpPr>
        <p:spPr>
          <a:xfrm>
            <a:off x="6681591" y="200091"/>
            <a:ext cx="5275545" cy="3206989"/>
          </a:xfrm>
          <a:prstGeom prst="cloudCallout">
            <a:avLst>
              <a:gd name="adj1" fmla="val -124945"/>
              <a:gd name="adj2" fmla="val 17725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7578247" y="365125"/>
            <a:ext cx="377555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/>
              <a:t>-Незнайка, сегодня мы с тобой поедем путешествовать по железной дороге!</a:t>
            </a:r>
            <a:br>
              <a:rPr lang="ru-RU" sz="2800" b="1" i="1" dirty="0" smtClean="0"/>
            </a:br>
            <a:endParaRPr lang="ru-RU" sz="2800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86" y="2561249"/>
            <a:ext cx="5401494" cy="404590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" name="Овальная выноска 1"/>
          <p:cNvSpPr/>
          <p:nvPr/>
        </p:nvSpPr>
        <p:spPr>
          <a:xfrm>
            <a:off x="6526060" y="3857693"/>
            <a:ext cx="4860098" cy="2630468"/>
          </a:xfrm>
          <a:prstGeom prst="wedgeEllipseCallout">
            <a:avLst>
              <a:gd name="adj1" fmla="val -103075"/>
              <a:gd name="adj2" fmla="val -33056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/>
              <a:t>-Что такое железная дорога?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0043121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77" y="186194"/>
            <a:ext cx="2844711" cy="250690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Выноска-облако 3"/>
          <p:cNvSpPr/>
          <p:nvPr/>
        </p:nvSpPr>
        <p:spPr>
          <a:xfrm>
            <a:off x="2718148" y="-87682"/>
            <a:ext cx="9473852" cy="5411244"/>
          </a:xfrm>
          <a:prstGeom prst="cloudCallout">
            <a:avLst>
              <a:gd name="adj1" fmla="val -50884"/>
              <a:gd name="adj2" fmla="val -7179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Это рельсовый путь для движения поездов, проложенный по выровненной поверхности, по железнодорожным мостам через реки, по горным тоннелям. Вдоль железной дороги расположено множество сооружений и технических объектов. Это светофоры, шлагбаумы, подстанции, станционные здания и вокзалы. Сама железная дорога состоит из шпал и рельсов. Шпалы могут быть деревянные, железобетонные или металлические, а рельсы – железные, поэтому и дорогу называют ЖЕЛЕЗНОЙ. Поезд- это локомотив и вагоны.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87" y="4394939"/>
            <a:ext cx="3850377" cy="218360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Объект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477" y="4372017"/>
            <a:ext cx="2340255" cy="220652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="" xmlns:p14="http://schemas.microsoft.com/office/powerpoint/2010/main" val="50943409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>
            <a:off x="1753644" y="150312"/>
            <a:ext cx="10183660" cy="663880"/>
          </a:xfrm>
          <a:prstGeom prst="cloudCallout">
            <a:avLst>
              <a:gd name="adj1" fmla="val -45233"/>
              <a:gd name="adj2" fmla="val 58923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4893" y="288099"/>
            <a:ext cx="9149718" cy="626301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Кто же придумал железную дорогу и паровоз?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5474" y="4167854"/>
            <a:ext cx="4082181" cy="2420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19" y="914400"/>
            <a:ext cx="1603331" cy="187312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Прямоугольник 5"/>
          <p:cNvSpPr/>
          <p:nvPr/>
        </p:nvSpPr>
        <p:spPr>
          <a:xfrm>
            <a:off x="2354893" y="951979"/>
            <a:ext cx="9582411" cy="30405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i="1" dirty="0" smtClean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1803 году английский инженер </a:t>
            </a:r>
            <a:r>
              <a:rPr lang="ru-RU" sz="24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Ричард </a:t>
            </a:r>
            <a:r>
              <a:rPr lang="ru-RU" sz="2400" b="1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Тревитик</a:t>
            </a:r>
            <a:r>
              <a:rPr lang="ru-RU" sz="24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изобрел первый паровоз–он поставил паровой котел на четырехколесную тележку.  </a:t>
            </a:r>
            <a:r>
              <a:rPr lang="ru-RU" sz="2400" b="1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истории России </a:t>
            </a:r>
            <a:r>
              <a:rPr lang="ru-RU" sz="24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первый паровоз </a:t>
            </a:r>
            <a:r>
              <a:rPr lang="ru-RU" sz="2400" b="1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был построен отцом и сыном </a:t>
            </a:r>
            <a:r>
              <a:rPr lang="ru-RU" sz="2400" b="1" i="1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Черепановыми в 1834 </a:t>
            </a:r>
            <a:r>
              <a:rPr lang="ru-RU" sz="2400" b="1" i="1" dirty="0" smtClean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году. </a:t>
            </a:r>
            <a:r>
              <a:rPr lang="ru-RU" sz="24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Благодаря Черепановым Россия стала второй страной в мире (после Англии), где строились свои паровозы. </a:t>
            </a:r>
            <a:r>
              <a:rPr lang="ru-RU" sz="2400" b="1" i="1" dirty="0" smtClean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Первыми машинистами </a:t>
            </a:r>
            <a:r>
              <a:rPr lang="ru-RU" sz="24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железной дороге были </a:t>
            </a:r>
            <a:r>
              <a:rPr lang="ru-RU" sz="2400" b="1" i="1" dirty="0" smtClean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изобретатели паровозов</a:t>
            </a:r>
            <a:r>
              <a:rPr lang="ru-RU" sz="24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92679" y="4332347"/>
            <a:ext cx="3167781" cy="2256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="" xmlns:p14="http://schemas.microsoft.com/office/powerpoint/2010/main" val="21571746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3879" y="375782"/>
            <a:ext cx="11135640" cy="1365336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rgbClr val="FFFF00"/>
                </a:solidFill>
              </a:rPr>
              <a:t>Строительство первой железной дороги </a:t>
            </a:r>
            <a:r>
              <a:rPr lang="ru-RU" sz="2400" b="1" i="1" dirty="0">
                <a:solidFill>
                  <a:srgbClr val="002060"/>
                </a:solidFill>
              </a:rPr>
              <a:t>осуществляли </a:t>
            </a:r>
            <a:r>
              <a:rPr lang="ru-RU" sz="2400" b="1" i="1" dirty="0" smtClean="0">
                <a:solidFill>
                  <a:srgbClr val="002060"/>
                </a:solidFill>
              </a:rPr>
              <a:t> инженеры, рабочие и солдаты. Главными </a:t>
            </a:r>
            <a:r>
              <a:rPr lang="ru-RU" sz="2400" b="1" i="1" dirty="0">
                <a:solidFill>
                  <a:srgbClr val="002060"/>
                </a:solidFill>
              </a:rPr>
              <a:t>рабочими инструментами являлись </a:t>
            </a:r>
            <a:r>
              <a:rPr lang="ru-RU" sz="2400" b="1" i="1" dirty="0">
                <a:solidFill>
                  <a:srgbClr val="FFFF00"/>
                </a:solidFill>
              </a:rPr>
              <a:t>лопаты и кирки</a:t>
            </a:r>
            <a:r>
              <a:rPr lang="ru-RU" sz="2400" b="1" i="1" dirty="0">
                <a:solidFill>
                  <a:srgbClr val="002060"/>
                </a:solidFill>
              </a:rPr>
              <a:t>, использовались </a:t>
            </a:r>
            <a:r>
              <a:rPr lang="ru-RU" sz="2400" b="1" i="1" dirty="0">
                <a:solidFill>
                  <a:srgbClr val="FFFF00"/>
                </a:solidFill>
              </a:rPr>
              <a:t>тачки и конные </a:t>
            </a:r>
            <a:r>
              <a:rPr lang="ru-RU" sz="2400" b="1" i="1" dirty="0" smtClean="0">
                <a:solidFill>
                  <a:srgbClr val="FFFF00"/>
                </a:solidFill>
              </a:rPr>
              <a:t>повозки</a:t>
            </a:r>
            <a:endParaRPr lang="ru-RU" sz="2400" b="1" i="1" dirty="0">
              <a:solidFill>
                <a:srgbClr val="FFFF00"/>
              </a:solidFill>
            </a:endParaRPr>
          </a:p>
        </p:txBody>
      </p:sp>
      <p:pic>
        <p:nvPicPr>
          <p:cNvPr id="8" name="Рисунок 7" descr="C:\Users\ds87\AppData\Local\Microsoft\Windows\Temporary Internet Files\Content.Word\20151223_130729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63879" y="2192055"/>
            <a:ext cx="5242986" cy="370311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Рисунок 8" descr="C:\Users\ds87\AppData\Local\Microsoft\Windows\Temporary Internet Files\Content.Word\20151223_130625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513533" y="2192055"/>
            <a:ext cx="5285985" cy="371372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" name="Рисунок 9" descr="C:\Users\ds87\AppData\Local\Microsoft\Windows\Temporary Internet Files\Content.Word\20151223_130939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82236" y="4421688"/>
            <a:ext cx="3620018" cy="227346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0500627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2707" y="3052887"/>
            <a:ext cx="4960306" cy="3655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9245" y="212943"/>
            <a:ext cx="10960274" cy="2342367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pPr algn="ctr"/>
            <a:r>
              <a:rPr lang="ru-RU" sz="2200" b="1" i="1" dirty="0">
                <a:solidFill>
                  <a:srgbClr val="FF0000"/>
                </a:solidFill>
              </a:rPr>
              <a:t>11 ноября 1837 года </a:t>
            </a:r>
            <a:r>
              <a:rPr lang="ru-RU" sz="2200" b="1" i="1" dirty="0" smtClean="0">
                <a:solidFill>
                  <a:srgbClr val="FF0000"/>
                </a:solidFill>
              </a:rPr>
              <a:t> </a:t>
            </a:r>
            <a:r>
              <a:rPr lang="ru-RU" sz="2200" b="1" i="1" dirty="0">
                <a:solidFill>
                  <a:srgbClr val="FF0000"/>
                </a:solidFill>
              </a:rPr>
              <a:t>состоялось </a:t>
            </a:r>
            <a:r>
              <a:rPr lang="ru-RU" sz="2800" b="1" i="1" dirty="0">
                <a:solidFill>
                  <a:srgbClr val="FF0000"/>
                </a:solidFill>
              </a:rPr>
              <a:t>торжественное открытие </a:t>
            </a:r>
            <a:r>
              <a:rPr lang="ru-RU" sz="2200" b="1" i="1" dirty="0">
                <a:solidFill>
                  <a:srgbClr val="FF0000"/>
                </a:solidFill>
              </a:rPr>
              <a:t>первой в России железной дороги от Санкт-Петербурга до </a:t>
            </a:r>
            <a:r>
              <a:rPr lang="ru-RU" sz="2200" b="1" i="1" dirty="0" smtClean="0">
                <a:solidFill>
                  <a:srgbClr val="FF0000"/>
                </a:solidFill>
              </a:rPr>
              <a:t>Царского Села</a:t>
            </a:r>
            <a:r>
              <a:rPr lang="ru-RU" sz="2200" b="1" i="1" dirty="0" smtClean="0">
                <a:solidFill>
                  <a:schemeClr val="accent1"/>
                </a:solidFill>
              </a:rPr>
              <a:t>.</a:t>
            </a:r>
            <a:br>
              <a:rPr lang="ru-RU" sz="2200" b="1" i="1" dirty="0" smtClean="0">
                <a:solidFill>
                  <a:schemeClr val="accent1"/>
                </a:solidFill>
              </a:rPr>
            </a:br>
            <a:r>
              <a:rPr lang="ru-RU" sz="2200" b="1" i="1" dirty="0" smtClean="0">
                <a:solidFill>
                  <a:schemeClr val="accent1"/>
                </a:solidFill>
              </a:rPr>
              <a:t> </a:t>
            </a:r>
            <a:r>
              <a:rPr lang="ru-RU" sz="2200" b="1" i="1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2200" b="1" i="1" dirty="0">
                <a:solidFill>
                  <a:schemeClr val="accent1">
                    <a:lumMod val="50000"/>
                  </a:schemeClr>
                </a:solidFill>
              </a:rPr>
              <a:t>Была суббота, горожане стекались к старой полковой церкви </a:t>
            </a:r>
            <a:r>
              <a:rPr lang="ru-RU" sz="2200" b="1" i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2200" b="1" i="1" dirty="0">
                <a:solidFill>
                  <a:schemeClr val="accent1">
                    <a:lumMod val="50000"/>
                  </a:schemeClr>
                </a:solidFill>
              </a:rPr>
              <a:t>Они знали, что открывается необычная железная дорога и «стальной конь, везущий сразу </a:t>
            </a:r>
            <a:r>
              <a:rPr lang="ru-RU" sz="2200" b="1" i="1" dirty="0" smtClean="0">
                <a:solidFill>
                  <a:schemeClr val="accent1">
                    <a:lumMod val="50000"/>
                  </a:schemeClr>
                </a:solidFill>
              </a:rPr>
              <a:t>много </a:t>
            </a:r>
            <a:r>
              <a:rPr lang="ru-RU" sz="2200" b="1" i="1" dirty="0">
                <a:solidFill>
                  <a:schemeClr val="accent1">
                    <a:lumMod val="50000"/>
                  </a:schemeClr>
                </a:solidFill>
              </a:rPr>
              <a:t>карет» впервые отправится в путь. Ровно в 12 часов 30 минут крохотный локомотив дал пронзительный свисток, и восемь вагонов с благородной публикой отправились по маршруту Петербург - Царское Село».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095" y="3052887"/>
            <a:ext cx="4433407" cy="344241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="" xmlns:p14="http://schemas.microsoft.com/office/powerpoint/2010/main" val="418751687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0010" y="2157244"/>
            <a:ext cx="5937337" cy="4496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964" y="3174957"/>
            <a:ext cx="3469710" cy="330376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Стрелка влево 3"/>
          <p:cNvSpPr/>
          <p:nvPr/>
        </p:nvSpPr>
        <p:spPr>
          <a:xfrm>
            <a:off x="7966553" y="3921034"/>
            <a:ext cx="217326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Так выглядели первые в мире паровозы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960854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2187" y="288100"/>
            <a:ext cx="5448822" cy="632564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9107" y="1315233"/>
            <a:ext cx="5148196" cy="425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="" xmlns:p14="http://schemas.microsoft.com/office/powerpoint/2010/main" val="188722008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4921" y="624110"/>
            <a:ext cx="10559441" cy="792375"/>
          </a:xfr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Билеты и различные вагоны на первой железной дороге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Иллюстрация из книги «От паровоза до “Сапсана”»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978" y="2242159"/>
            <a:ext cx="10420880" cy="4258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Первые билеты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208" y="1416485"/>
            <a:ext cx="2680570" cy="14786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24669098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2788</TotalTime>
  <Words>212</Words>
  <Application>Microsoft Office PowerPoint</Application>
  <PresentationFormat>Произвольный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Легкий дым</vt:lpstr>
      <vt:lpstr>Слайд 1</vt:lpstr>
      <vt:lpstr> -Незнайка, сегодня мы с тобой поедем путешествовать по железной дороге! </vt:lpstr>
      <vt:lpstr>Слайд 3</vt:lpstr>
      <vt:lpstr>Кто же придумал железную дорогу и паровоз?</vt:lpstr>
      <vt:lpstr>Строительство первой железной дороги осуществляли  инженеры, рабочие и солдаты. Главными рабочими инструментами являлись лопаты и кирки, использовались тачки и конные повозки</vt:lpstr>
      <vt:lpstr>11 ноября 1837 года  состоялось торжественное открытие первой в России железной дороги от Санкт-Петербурга до Царского Села.  «Была суббота, горожане стекались к старой полковой церкви . Они знали, что открывается необычная железная дорога и «стальной конь, везущий сразу много карет» впервые отправится в путь. Ровно в 12 часов 30 минут крохотный локомотив дал пронзительный свисток, и восемь вагонов с благородной публикой отправились по маршруту Петербург - Царское Село». </vt:lpstr>
      <vt:lpstr>Так выглядели первые в мире паровозы</vt:lpstr>
      <vt:lpstr>Слайд 8</vt:lpstr>
      <vt:lpstr> Билеты и различные вагоны на первой железной дороге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Ребенок и железная дорога</dc:title>
  <dc:creator>ds87</dc:creator>
  <cp:lastModifiedBy>di-KobrinetsOE</cp:lastModifiedBy>
  <cp:revision>184</cp:revision>
  <dcterms:created xsi:type="dcterms:W3CDTF">2015-12-07T08:07:32Z</dcterms:created>
  <dcterms:modified xsi:type="dcterms:W3CDTF">2016-03-14T12:07:44Z</dcterms:modified>
</cp:coreProperties>
</file>